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5" r:id="rId2"/>
  </p:sldMasterIdLst>
  <p:notesMasterIdLst>
    <p:notesMasterId r:id="rId11"/>
  </p:notesMasterIdLst>
  <p:sldIdLst>
    <p:sldId id="350" r:id="rId3"/>
    <p:sldId id="342" r:id="rId4"/>
    <p:sldId id="323" r:id="rId5"/>
    <p:sldId id="345" r:id="rId6"/>
    <p:sldId id="339" r:id="rId7"/>
    <p:sldId id="351" r:id="rId8"/>
    <p:sldId id="354" r:id="rId9"/>
    <p:sldId id="352" r:id="rId1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AB1"/>
    <a:srgbClr val="DDDDDD"/>
    <a:srgbClr val="434343"/>
    <a:srgbClr val="6ADBD9"/>
    <a:srgbClr val="66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291" autoAdjust="0"/>
  </p:normalViewPr>
  <p:slideViewPr>
    <p:cSldViewPr snapToGrid="0">
      <p:cViewPr varScale="1">
        <p:scale>
          <a:sx n="68" d="100"/>
          <a:sy n="68" d="100"/>
        </p:scale>
        <p:origin x="1434" y="60"/>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29/05/2020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30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45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31114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2382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10654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8132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4145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912361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009801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57329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43242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02203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4625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012630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17291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55121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24880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68551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5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55005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26525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20246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39521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2256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99970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8465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648983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19440824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Imagem 20" descr="Computador ligado sobre uma mesa de madeira&#10;&#10;Descrição gerada automaticamente">
            <a:extLst>
              <a:ext uri="{FF2B5EF4-FFF2-40B4-BE49-F238E27FC236}">
                <a16:creationId xmlns:a16="http://schemas.microsoft.com/office/drawing/2014/main" id="{1306DCBA-FB67-4B66-A5AA-BD70C783D04F}"/>
              </a:ext>
            </a:extLst>
          </p:cNvPr>
          <p:cNvPicPr>
            <a:picLocks noChangeAspect="1"/>
          </p:cNvPicPr>
          <p:nvPr/>
        </p:nvPicPr>
        <p:blipFill rotWithShape="1">
          <a:blip r:embed="rId3">
            <a:extLst>
              <a:ext uri="{28A0092B-C50C-407E-A947-70E740481C1C}">
                <a14:useLocalDpi xmlns:a14="http://schemas.microsoft.com/office/drawing/2010/main" val="0"/>
              </a:ext>
            </a:extLst>
          </a:blip>
          <a:srcRect l="993" t="463" r="20503" b="2290"/>
          <a:stretch/>
        </p:blipFill>
        <p:spPr>
          <a:xfrm>
            <a:off x="4001254" y="27970"/>
            <a:ext cx="8190746" cy="6830030"/>
          </a:xfrm>
          <a:prstGeom prst="rect">
            <a:avLst/>
          </a:prstGeom>
        </p:spPr>
      </p:pic>
      <p:grpSp>
        <p:nvGrpSpPr>
          <p:cNvPr id="56" name="Google Shape;56;p13"/>
          <p:cNvGrpSpPr/>
          <p:nvPr/>
        </p:nvGrpSpPr>
        <p:grpSpPr>
          <a:xfrm>
            <a:off x="-3245626"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grpSp>
        <p:nvGrpSpPr>
          <p:cNvPr id="16" name="Agrupar 15">
            <a:extLst>
              <a:ext uri="{FF2B5EF4-FFF2-40B4-BE49-F238E27FC236}">
                <a16:creationId xmlns:a16="http://schemas.microsoft.com/office/drawing/2014/main" id="{9684D99A-72DF-4D5F-8D9A-5736DBDA7732}"/>
              </a:ext>
            </a:extLst>
          </p:cNvPr>
          <p:cNvGrpSpPr/>
          <p:nvPr/>
        </p:nvGrpSpPr>
        <p:grpSpPr>
          <a:xfrm>
            <a:off x="0"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799046"/>
            <a:ext cx="5769507" cy="1259228"/>
          </a:xfrm>
          <a:prstGeom prst="rect">
            <a:avLst/>
          </a:prstGeom>
          <a:noFill/>
          <a:ln>
            <a:noFill/>
          </a:ln>
        </p:spPr>
        <p:txBody>
          <a:bodyPr spcFirstLastPara="1" wrap="square" lIns="121900" tIns="121900" rIns="121900" bIns="121900" anchor="ctr"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a:t>Séries Temporais aplicadas ao</a:t>
            </a:r>
            <a:br>
              <a:rPr lang="en-US" sz="2400" dirty="0"/>
            </a:br>
            <a:r>
              <a:rPr lang="en-US" sz="2400" dirty="0"/>
              <a:t>Mercado Financeiro</a:t>
            </a:r>
          </a:p>
          <a:p>
            <a:r>
              <a:rPr lang="en-US" sz="1600" b="0" i="1" dirty="0">
                <a:solidFill>
                  <a:schemeClr val="bg1"/>
                </a:solidFill>
              </a:rPr>
              <a:t>Modelo preditivo de preços das ações da B3</a:t>
            </a:r>
            <a:endParaRPr lang="da-DK" sz="1100" b="0" i="1"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3328" y="6041012"/>
            <a:ext cx="1907374" cy="366795"/>
          </a:xfrm>
          <a:prstGeom prst="roundRect">
            <a:avLst/>
          </a:prstGeom>
        </p:spPr>
      </p:pic>
      <p:sp>
        <p:nvSpPr>
          <p:cNvPr id="64" name="Google Shape;64;p13"/>
          <p:cNvSpPr txBox="1"/>
          <p:nvPr/>
        </p:nvSpPr>
        <p:spPr>
          <a:xfrm>
            <a:off x="403093" y="5215433"/>
            <a:ext cx="1537896" cy="50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pt-BR" sz="1200" kern="0" dirty="0">
                <a:solidFill>
                  <a:schemeClr val="bg1"/>
                </a:solidFill>
                <a:latin typeface="Open Sans"/>
                <a:ea typeface="Open Sans"/>
                <a:cs typeface="Open Sans"/>
                <a:sym typeface="Open Sans"/>
              </a:rPr>
              <a:t>29/05/2020</a:t>
            </a:r>
            <a:endParaRPr kern="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893513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53336"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3982171"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Aluno:</a:t>
            </a:r>
          </a:p>
          <a:p>
            <a:r>
              <a:rPr lang="pt-BR" sz="1400" dirty="0">
                <a:solidFill>
                  <a:srgbClr val="434343"/>
                </a:solidFill>
                <a:latin typeface="Open Sans" panose="020B0604020202020204" charset="0"/>
                <a:ea typeface="Open Sans" panose="020B0604020202020204" charset="0"/>
                <a:cs typeface="Open Sans" panose="020B0604020202020204" charset="0"/>
              </a:rPr>
              <a:t>Caíque Tadeu Filipini</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a:solidFill>
                  <a:srgbClr val="434343"/>
                </a:solidFill>
                <a:latin typeface="Open Sans" panose="020B0604020202020204" charset="0"/>
                <a:ea typeface="Open Sans" panose="020B0604020202020204" charset="0"/>
                <a:cs typeface="Open Sans" panose="020B0604020202020204" charset="0"/>
              </a:rPr>
              <a:t>Profª Drª Alessandra de Álvila Montini</a:t>
            </a:r>
          </a:p>
          <a:p>
            <a:r>
              <a:rPr lang="pt-BR" sz="1400" dirty="0">
                <a:solidFill>
                  <a:srgbClr val="434343"/>
                </a:solidFill>
                <a:latin typeface="Open Sans" panose="020B0604020202020204" charset="0"/>
                <a:ea typeface="Open Sans" panose="020B0604020202020204" charset="0"/>
                <a:cs typeface="Open Sans" panose="020B0604020202020204" charset="0"/>
              </a:rPr>
              <a:t>Prof. Dr. </a:t>
            </a:r>
            <a:r>
              <a:rPr lang="pt-BR" sz="1400" dirty="0">
                <a:solidFill>
                  <a:srgbClr val="434343"/>
                </a:solidFill>
                <a:latin typeface="Open Sans" panose="020B0604020202020204" charset="0"/>
              </a:rPr>
              <a:t>Adolpho Walter Pimazoni Canton</a:t>
            </a: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Pós-Graduação em Análise de Big Data</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4" name="Imagem 3" descr="Pessoa na frente de um laptop&#10;&#10;Descrição gerada automaticamente">
            <a:extLst>
              <a:ext uri="{FF2B5EF4-FFF2-40B4-BE49-F238E27FC236}">
                <a16:creationId xmlns:a16="http://schemas.microsoft.com/office/drawing/2014/main" id="{E3275E9C-6E86-445E-94D7-811CB41BB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1" y="1365981"/>
            <a:ext cx="3461108" cy="2311759"/>
          </a:xfrm>
          <a:prstGeom prst="rect">
            <a:avLst/>
          </a:prstGeom>
        </p:spPr>
      </p:pic>
    </p:spTree>
    <p:extLst>
      <p:ext uri="{BB962C8B-B14F-4D97-AF65-F5344CB8AC3E}">
        <p14:creationId xmlns:p14="http://schemas.microsoft.com/office/powerpoint/2010/main" val="633127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78296" y="419377"/>
            <a:ext cx="1486562"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a:off x="2304267" y="703622"/>
            <a:ext cx="0" cy="93600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2231411" y="703106"/>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2231411" y="1528009"/>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8" name="Elipse 17">
            <a:extLst>
              <a:ext uri="{FF2B5EF4-FFF2-40B4-BE49-F238E27FC236}">
                <a16:creationId xmlns:a16="http://schemas.microsoft.com/office/drawing/2014/main" id="{43901B07-45B4-4E86-84D2-99A00E832B84}"/>
              </a:ext>
            </a:extLst>
          </p:cNvPr>
          <p:cNvSpPr/>
          <p:nvPr/>
        </p:nvSpPr>
        <p:spPr>
          <a:xfrm>
            <a:off x="2231411" y="111555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6" name="CaixaDeTexto 5">
            <a:extLst>
              <a:ext uri="{FF2B5EF4-FFF2-40B4-BE49-F238E27FC236}">
                <a16:creationId xmlns:a16="http://schemas.microsoft.com/office/drawing/2014/main" id="{805B4A0D-4095-4BAB-884D-98D97B96D49F}"/>
              </a:ext>
            </a:extLst>
          </p:cNvPr>
          <p:cNvSpPr txBox="1"/>
          <p:nvPr/>
        </p:nvSpPr>
        <p:spPr>
          <a:xfrm>
            <a:off x="2550257" y="622105"/>
            <a:ext cx="1811714" cy="307777"/>
          </a:xfrm>
          <a:prstGeom prst="rect">
            <a:avLst/>
          </a:prstGeom>
          <a:noFill/>
        </p:spPr>
        <p:txBody>
          <a:bodyPr wrap="none" rtlCol="0" anchor="ctr">
            <a:spAutoFit/>
          </a:bodyPr>
          <a:lstStyle/>
          <a:p>
            <a:r>
              <a:rPr lang="pt-BR" sz="1400" dirty="0">
                <a:solidFill>
                  <a:srgbClr val="434343"/>
                </a:solidFill>
                <a:latin typeface="Open Sans" panose="020B0604020202020204" charset="0"/>
                <a:ea typeface="Open Sans" panose="020B0604020202020204" charset="0"/>
                <a:cs typeface="Open Sans" panose="020B0604020202020204" charset="0"/>
              </a:rPr>
              <a:t>1.	Objetivo</a:t>
            </a:r>
          </a:p>
        </p:txBody>
      </p:sp>
      <p:sp>
        <p:nvSpPr>
          <p:cNvPr id="22" name="CaixaDeTexto 21">
            <a:extLst>
              <a:ext uri="{FF2B5EF4-FFF2-40B4-BE49-F238E27FC236}">
                <a16:creationId xmlns:a16="http://schemas.microsoft.com/office/drawing/2014/main" id="{E960CAA2-3802-410E-9160-3C3B3820A434}"/>
              </a:ext>
            </a:extLst>
          </p:cNvPr>
          <p:cNvSpPr txBox="1"/>
          <p:nvPr/>
        </p:nvSpPr>
        <p:spPr>
          <a:xfrm>
            <a:off x="2550257" y="1447008"/>
            <a:ext cx="1914307" cy="307777"/>
          </a:xfrm>
          <a:prstGeom prst="rect">
            <a:avLst/>
          </a:prstGeom>
          <a:noFill/>
        </p:spPr>
        <p:txBody>
          <a:bodyPr wrap="none" rtlCol="0" anchor="ctr">
            <a:spAutoFit/>
          </a:bodyPr>
          <a:lstStyle/>
          <a:p>
            <a:r>
              <a:rPr lang="pt-BR" sz="1400" dirty="0">
                <a:solidFill>
                  <a:srgbClr val="434343"/>
                </a:solidFill>
                <a:latin typeface="Open Sans" panose="020B0604020202020204" charset="0"/>
                <a:ea typeface="Open Sans" panose="020B0604020202020204" charset="0"/>
                <a:cs typeface="Open Sans" panose="020B0604020202020204" charset="0"/>
              </a:rPr>
              <a:t>3.	Os Dados</a:t>
            </a:r>
          </a:p>
        </p:txBody>
      </p:sp>
      <p:sp>
        <p:nvSpPr>
          <p:cNvPr id="33" name="CaixaDeTexto 32">
            <a:extLst>
              <a:ext uri="{FF2B5EF4-FFF2-40B4-BE49-F238E27FC236}">
                <a16:creationId xmlns:a16="http://schemas.microsoft.com/office/drawing/2014/main" id="{1C2D167D-8040-41E7-B24F-4EF91C95EB4D}"/>
              </a:ext>
            </a:extLst>
          </p:cNvPr>
          <p:cNvSpPr txBox="1"/>
          <p:nvPr/>
        </p:nvSpPr>
        <p:spPr>
          <a:xfrm>
            <a:off x="2550257" y="1034556"/>
            <a:ext cx="2537490" cy="307777"/>
          </a:xfrm>
          <a:prstGeom prst="rect">
            <a:avLst/>
          </a:prstGeom>
          <a:noFill/>
        </p:spPr>
        <p:txBody>
          <a:bodyPr wrap="none" rtlCol="0" anchor="ctr">
            <a:spAutoFit/>
          </a:bodyPr>
          <a:lstStyle/>
          <a:p>
            <a:r>
              <a:rPr lang="pt-BR" sz="1400" dirty="0">
                <a:solidFill>
                  <a:srgbClr val="434343"/>
                </a:solidFill>
                <a:latin typeface="Open Sans" panose="020B0604020202020204" charset="0"/>
                <a:ea typeface="Open Sans" panose="020B0604020202020204" charset="0"/>
                <a:cs typeface="Open Sans" panose="020B0604020202020204" charset="0"/>
              </a:rPr>
              <a:t>2.	Contextualização</a:t>
            </a:r>
          </a:p>
        </p:txBody>
      </p:sp>
      <p:sp>
        <p:nvSpPr>
          <p:cNvPr id="15" name="Espaço Reservado para Número de Slide 4">
            <a:extLst>
              <a:ext uri="{FF2B5EF4-FFF2-40B4-BE49-F238E27FC236}">
                <a16:creationId xmlns:a16="http://schemas.microsoft.com/office/drawing/2014/main" id="{11B7142F-A82B-4B0C-8575-FC8B28B5C38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Pentágono 15">
            <a:extLst>
              <a:ext uri="{FF2B5EF4-FFF2-40B4-BE49-F238E27FC236}">
                <a16:creationId xmlns:a16="http://schemas.microsoft.com/office/drawing/2014/main" id="{E3E5F4ED-8D88-4CB0-BBC8-220FBCCA9AB7}"/>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Tree>
    <p:extLst>
      <p:ext uri="{BB962C8B-B14F-4D97-AF65-F5344CB8AC3E}">
        <p14:creationId xmlns:p14="http://schemas.microsoft.com/office/powerpoint/2010/main" val="1681799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7CE6D840-DF1E-4A97-9082-12C063609CA3}"/>
              </a:ext>
            </a:extLst>
          </p:cNvPr>
          <p:cNvSpPr/>
          <p:nvPr/>
        </p:nvSpPr>
        <p:spPr>
          <a:xfrm>
            <a:off x="4077886" y="1034980"/>
            <a:ext cx="7200000" cy="4832092"/>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Desenvolver um modelo que faça a </a:t>
            </a:r>
            <a:r>
              <a:rPr lang="pt-BR" sz="1400" b="1" dirty="0">
                <a:solidFill>
                  <a:srgbClr val="434343"/>
                </a:solidFill>
                <a:latin typeface="Open Sans" panose="020B0604020202020204" charset="0"/>
                <a:ea typeface="Open Sans" panose="020B0604020202020204" charset="0"/>
                <a:cs typeface="Open Sans" panose="020B0604020202020204" charset="0"/>
              </a:rPr>
              <a:t>predição dos preços das ações das empresas listadas na B3</a:t>
            </a:r>
            <a:r>
              <a:rPr lang="pt-BR" sz="1400" dirty="0">
                <a:solidFill>
                  <a:srgbClr val="434343"/>
                </a:solidFill>
                <a:latin typeface="Open Sans" panose="020B0604020202020204" charset="0"/>
                <a:ea typeface="Open Sans" panose="020B0604020202020204" charset="0"/>
                <a:cs typeface="Open Sans" panose="020B0604020202020204" charset="0"/>
              </a:rPr>
              <a:t> e, com isso, recomendar uma carteira de ativos que supere os resultados da Selic do Ibovespa.</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isso, serão utilizadas as bases de dados históricos (</a:t>
            </a:r>
            <a:r>
              <a:rPr lang="pt-BR" sz="1400" b="1" dirty="0">
                <a:solidFill>
                  <a:srgbClr val="434343"/>
                </a:solidFill>
                <a:latin typeface="Open Sans" panose="020B0604020202020204" charset="0"/>
                <a:ea typeface="Open Sans" panose="020B0604020202020204" charset="0"/>
                <a:cs typeface="Open Sans" panose="020B0604020202020204" charset="0"/>
              </a:rPr>
              <a:t>séries temporais</a:t>
            </a:r>
            <a:r>
              <a:rPr lang="pt-BR" sz="1400" dirty="0">
                <a:solidFill>
                  <a:srgbClr val="434343"/>
                </a:solidFill>
                <a:latin typeface="Open Sans" panose="020B0604020202020204" charset="0"/>
                <a:ea typeface="Open Sans" panose="020B0604020202020204" charset="0"/>
                <a:cs typeface="Open Sans" panose="020B0604020202020204" charset="0"/>
              </a:rPr>
              <a:t>) dos preços das ações das empresas. Também é possível que sejam utilizados dados históricos de alguns indicadores macroeconômicos contidos no site do Banco Central do Brasil (IPCA, Selic, dólar, etc.), da perfomance do Ibovespa, dos dados fundamentalistas das empresas (lucro, endividamento, ROE, etc.) e de distribuições de dividendos e JCP (juros sobre capital próprio).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extração dos dados, serão utilizadas técnicas de </a:t>
            </a:r>
            <a:r>
              <a:rPr lang="pt-BR" sz="1400" b="1" dirty="0">
                <a:solidFill>
                  <a:srgbClr val="434343"/>
                </a:solidFill>
                <a:latin typeface="Open Sans" panose="020B0604020202020204" charset="0"/>
                <a:ea typeface="Open Sans" panose="020B0604020202020204" charset="0"/>
                <a:cs typeface="Open Sans" panose="020B0604020202020204" charset="0"/>
              </a:rPr>
              <a:t>Web Scrapping </a:t>
            </a:r>
            <a:r>
              <a:rPr lang="pt-BR" sz="1400" dirty="0">
                <a:solidFill>
                  <a:srgbClr val="434343"/>
                </a:solidFill>
                <a:latin typeface="Open Sans" panose="020B0604020202020204" charset="0"/>
                <a:ea typeface="Open Sans" panose="020B0604020202020204" charset="0"/>
                <a:cs typeface="Open Sans" panose="020B0604020202020204" charset="0"/>
              </a:rPr>
              <a:t>e requisições por meio de </a:t>
            </a:r>
            <a:r>
              <a:rPr lang="pt-BR" sz="1400" b="1" dirty="0">
                <a:solidFill>
                  <a:srgbClr val="434343"/>
                </a:solidFill>
                <a:latin typeface="Open Sans" panose="020B0604020202020204" charset="0"/>
                <a:ea typeface="Open Sans" panose="020B0604020202020204" charset="0"/>
                <a:cs typeface="Open Sans" panose="020B0604020202020204" charset="0"/>
              </a:rPr>
              <a:t>API</a:t>
            </a:r>
            <a:r>
              <a:rPr lang="pt-BR" sz="1400" dirty="0">
                <a:solidFill>
                  <a:srgbClr val="434343"/>
                </a:solidFill>
                <a:latin typeface="Open Sans" panose="020B0604020202020204" charset="0"/>
                <a:ea typeface="Open Sans" panose="020B0604020202020204" charset="0"/>
                <a:cs typeface="Open Sans" panose="020B0604020202020204" charset="0"/>
              </a:rPr>
              <a:t> (quando disponibilizada pela fonte).</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criar o modelo preditivo, serão aplicadas, inicialmente, as </a:t>
            </a:r>
            <a:r>
              <a:rPr lang="pt-BR" sz="1400" b="1" dirty="0">
                <a:solidFill>
                  <a:srgbClr val="434343"/>
                </a:solidFill>
                <a:latin typeface="Open Sans" panose="020B0604020202020204" charset="0"/>
                <a:ea typeface="Open Sans" panose="020B0604020202020204" charset="0"/>
                <a:cs typeface="Open Sans" panose="020B0604020202020204" charset="0"/>
              </a:rPr>
              <a:t>técnicas tradicionais </a:t>
            </a:r>
            <a:r>
              <a:rPr lang="pt-BR" sz="1400" dirty="0">
                <a:solidFill>
                  <a:srgbClr val="434343"/>
                </a:solidFill>
                <a:latin typeface="Open Sans" panose="020B0604020202020204" charset="0"/>
                <a:ea typeface="Open Sans" panose="020B0604020202020204" charset="0"/>
                <a:cs typeface="Open Sans" panose="020B0604020202020204" charset="0"/>
              </a:rPr>
              <a:t>de séries temporais (ARIMA, SARIMA, etc.), e posteriormente o problema será abordado com </a:t>
            </a:r>
            <a:r>
              <a:rPr lang="pt-BR" sz="1400" b="1" dirty="0">
                <a:solidFill>
                  <a:srgbClr val="434343"/>
                </a:solidFill>
                <a:latin typeface="Open Sans" panose="020B0604020202020204" charset="0"/>
                <a:ea typeface="Open Sans" panose="020B0604020202020204" charset="0"/>
                <a:cs typeface="Open Sans" panose="020B0604020202020204" charset="0"/>
              </a:rPr>
              <a:t>modelos mais robustos e sofisticados </a:t>
            </a:r>
            <a:r>
              <a:rPr lang="pt-BR" sz="1400" dirty="0">
                <a:solidFill>
                  <a:srgbClr val="434343"/>
                </a:solidFill>
                <a:latin typeface="Open Sans" panose="020B0604020202020204" charset="0"/>
                <a:ea typeface="Open Sans" panose="020B0604020202020204" charset="0"/>
                <a:cs typeface="Open Sans" panose="020B0604020202020204" charset="0"/>
              </a:rPr>
              <a:t>para tratamento de padrões sequenciais, como: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lgn="just">
              <a:buFont typeface="Wingdings" panose="05000000000000000000" pitchFamily="2" charset="2"/>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Discretização da série temporal para aplicação de algoritmos de Machine Learning; e</a:t>
            </a:r>
          </a:p>
          <a:p>
            <a:pPr marL="742950" lvl="1" indent="-285750" algn="just">
              <a:buFont typeface="Wingdings" panose="05000000000000000000" pitchFamily="2" charset="2"/>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Deep Learning (RNN, LSTM, etc.)</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Retângulo 10">
            <a:extLst>
              <a:ext uri="{FF2B5EF4-FFF2-40B4-BE49-F238E27FC236}">
                <a16:creationId xmlns:a16="http://schemas.microsoft.com/office/drawing/2014/main" id="{AA2A4ECE-BA70-453F-B016-422ED6D16229}"/>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Laptop em cima de mesa&#10;&#10;Descrição gerada automaticamente">
            <a:extLst>
              <a:ext uri="{FF2B5EF4-FFF2-40B4-BE49-F238E27FC236}">
                <a16:creationId xmlns:a16="http://schemas.microsoft.com/office/drawing/2014/main" id="{B31A7BB2-EC5E-47E9-A774-96265FDDFF34}"/>
              </a:ext>
            </a:extLst>
          </p:cNvPr>
          <p:cNvPicPr>
            <a:picLocks noChangeAspect="1"/>
          </p:cNvPicPr>
          <p:nvPr/>
        </p:nvPicPr>
        <p:blipFill rotWithShape="1">
          <a:blip r:embed="rId2">
            <a:extLst>
              <a:ext uri="{28A0092B-C50C-407E-A947-70E740481C1C}">
                <a14:useLocalDpi xmlns:a14="http://schemas.microsoft.com/office/drawing/2010/main" val="0"/>
              </a:ext>
            </a:extLst>
          </a:blip>
          <a:srcRect l="8721" r="4946"/>
          <a:stretch/>
        </p:blipFill>
        <p:spPr>
          <a:xfrm>
            <a:off x="-2" y="0"/>
            <a:ext cx="3947162" cy="6858000"/>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4208611" y="179403"/>
            <a:ext cx="1887389"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 Objetivo</a:t>
            </a: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Retângulo 13">
            <a:extLst>
              <a:ext uri="{FF2B5EF4-FFF2-40B4-BE49-F238E27FC236}">
                <a16:creationId xmlns:a16="http://schemas.microsoft.com/office/drawing/2014/main" id="{8794ACB3-30AC-4C50-8CDA-D54073E6A106}"/>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6569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7470E8CE-A2FA-4A9B-BA5E-180F42A33307}"/>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Title Placeholder 1">
            <a:extLst>
              <a:ext uri="{FF2B5EF4-FFF2-40B4-BE49-F238E27FC236}">
                <a16:creationId xmlns:a16="http://schemas.microsoft.com/office/drawing/2014/main" id="{E938D2BB-BA2D-4559-AD7B-6AA230A8D446}"/>
              </a:ext>
            </a:extLst>
          </p:cNvPr>
          <p:cNvSpPr txBox="1">
            <a:spLocks/>
          </p:cNvSpPr>
          <p:nvPr/>
        </p:nvSpPr>
        <p:spPr>
          <a:xfrm>
            <a:off x="4208611" y="179403"/>
            <a:ext cx="334574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2. Contextualização</a:t>
            </a:r>
          </a:p>
        </p:txBody>
      </p:sp>
      <p:pic>
        <p:nvPicPr>
          <p:cNvPr id="6" name="Imagem 5" descr="Uma imagem contendo pessoa, água, homem, segurando&#10;&#10;Descrição gerada automaticamente">
            <a:extLst>
              <a:ext uri="{FF2B5EF4-FFF2-40B4-BE49-F238E27FC236}">
                <a16:creationId xmlns:a16="http://schemas.microsoft.com/office/drawing/2014/main" id="{41194D00-3B0D-4B26-BF98-30F5F253852F}"/>
              </a:ext>
            </a:extLst>
          </p:cNvPr>
          <p:cNvPicPr>
            <a:picLocks noChangeAspect="1"/>
          </p:cNvPicPr>
          <p:nvPr/>
        </p:nvPicPr>
        <p:blipFill rotWithShape="1">
          <a:blip r:embed="rId2">
            <a:extLst>
              <a:ext uri="{28A0092B-C50C-407E-A947-70E740481C1C}">
                <a14:useLocalDpi xmlns:a14="http://schemas.microsoft.com/office/drawing/2010/main" val="0"/>
              </a:ext>
            </a:extLst>
          </a:blip>
          <a:srcRect b="2174"/>
          <a:stretch/>
        </p:blipFill>
        <p:spPr>
          <a:xfrm>
            <a:off x="-4" y="-1"/>
            <a:ext cx="3947162" cy="6858001"/>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0"/>
            <a:ext cx="7200000" cy="3754874"/>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O </a:t>
            </a:r>
            <a:r>
              <a:rPr lang="pt-BR" sz="1400" b="1" dirty="0">
                <a:solidFill>
                  <a:srgbClr val="434343"/>
                </a:solidFill>
                <a:latin typeface="Open Sans" panose="020B0604020202020204" charset="0"/>
                <a:ea typeface="Open Sans" panose="020B0604020202020204" charset="0"/>
                <a:cs typeface="Open Sans" panose="020B0604020202020204" charset="0"/>
              </a:rPr>
              <a:t>mercado financeiro</a:t>
            </a:r>
            <a:r>
              <a:rPr lang="pt-BR" sz="1400" dirty="0">
                <a:solidFill>
                  <a:srgbClr val="434343"/>
                </a:solidFill>
                <a:latin typeface="Open Sans" panose="020B0604020202020204" charset="0"/>
                <a:ea typeface="Open Sans" panose="020B0604020202020204" charset="0"/>
                <a:cs typeface="Open Sans" panose="020B0604020202020204" charset="0"/>
              </a:rPr>
              <a:t>, conhecido por sua </a:t>
            </a:r>
            <a:r>
              <a:rPr lang="pt-BR" sz="1400" b="1" dirty="0">
                <a:solidFill>
                  <a:srgbClr val="434343"/>
                </a:solidFill>
                <a:latin typeface="Open Sans" panose="020B0604020202020204" charset="0"/>
                <a:ea typeface="Open Sans" panose="020B0604020202020204" charset="0"/>
                <a:cs typeface="Open Sans" panose="020B0604020202020204" charset="0"/>
              </a:rPr>
              <a:t>volatilidade</a:t>
            </a:r>
            <a:r>
              <a:rPr lang="pt-BR" sz="1400" dirty="0">
                <a:solidFill>
                  <a:srgbClr val="434343"/>
                </a:solidFill>
                <a:latin typeface="Open Sans" panose="020B0604020202020204" charset="0"/>
                <a:ea typeface="Open Sans" panose="020B0604020202020204" charset="0"/>
                <a:cs typeface="Open Sans" panose="020B0604020202020204" charset="0"/>
              </a:rPr>
              <a:t>, é fortemente influenciado por diversos fatores, vários deles qualitativos e aleatórios, o que dificulta muito a previsão dos preços das ações. Qualquer movimentação política inesperada, por exemplo, poderia causar uma queda brusca generalizada nos ativos da bolsa. Por outro lado, uma notícia de que uma vacina para uma doença crítica teria sido desenvolvida, fortaleceria a confiança dos investidores na economia, implicando diretamente em uma valorização do mercado financeiro. Além do ambiente interno, este setor também é muito </a:t>
            </a:r>
            <a:r>
              <a:rPr lang="pt-BR" sz="1400" b="1" dirty="0">
                <a:solidFill>
                  <a:srgbClr val="434343"/>
                </a:solidFill>
                <a:latin typeface="Open Sans" panose="020B0604020202020204" charset="0"/>
                <a:ea typeface="Open Sans" panose="020B0604020202020204" charset="0"/>
                <a:cs typeface="Open Sans" panose="020B0604020202020204" charset="0"/>
              </a:rPr>
              <a:t>sensível aos indicadores estrangeiros</a:t>
            </a:r>
            <a:r>
              <a:rPr lang="pt-BR" sz="1400" dirty="0">
                <a:solidFill>
                  <a:srgbClr val="434343"/>
                </a:solidFill>
                <a:latin typeface="Open Sans" panose="020B0604020202020204" charset="0"/>
                <a:ea typeface="Open Sans" panose="020B0604020202020204" charset="0"/>
                <a:cs typeface="Open Sans" panose="020B0604020202020204" charset="0"/>
              </a:rPr>
              <a:t>, principalmente de países como os EUA. Por isso, prever o preço das ações das empresas torna-se uma </a:t>
            </a:r>
            <a:r>
              <a:rPr lang="pt-BR" sz="1400" b="1" dirty="0">
                <a:solidFill>
                  <a:srgbClr val="434343"/>
                </a:solidFill>
                <a:latin typeface="Open Sans" panose="020B0604020202020204" charset="0"/>
                <a:ea typeface="Open Sans" panose="020B0604020202020204" charset="0"/>
                <a:cs typeface="Open Sans" panose="020B0604020202020204" charset="0"/>
              </a:rPr>
              <a:t>tarefa extremamente complexa e desafiadora</a:t>
            </a:r>
            <a:r>
              <a:rPr lang="pt-BR" sz="1400" dirty="0">
                <a:solidFill>
                  <a:srgbClr val="434343"/>
                </a:solidFill>
                <a:latin typeface="Open Sans" panose="020B0604020202020204" charset="0"/>
                <a:ea typeface="Open Sans" panose="020B0604020202020204" charset="0"/>
                <a:cs typeface="Open Sans" panose="020B0604020202020204" charset="0"/>
              </a:rPr>
              <a:t>.</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Contudo, transferindo para os algoritmos apenas a tarefa de encontrar padrões e tendências nos indicadores gerais do mercado financeiro, o ser humano poderia investir seu tempo avaliando outras variáveis que a máquina não consegue capturar. Desta forma, as saídas preditivas do modelo funcionariam não como soberanas e decisivas, mas sim como adicionais às análises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do ser humano, </a:t>
            </a:r>
            <a:r>
              <a:rPr lang="pt-BR" sz="1400" b="1" dirty="0">
                <a:solidFill>
                  <a:srgbClr val="434343"/>
                </a:solidFill>
                <a:latin typeface="Open Sans" panose="020B0604020202020204" charset="0"/>
                <a:ea typeface="Open Sans" panose="020B0604020202020204" charset="0"/>
                <a:cs typeface="Open Sans" panose="020B0604020202020204" charset="0"/>
              </a:rPr>
              <a:t>contribuindo e agregando valor na tarefa de compra e venda das ações</a:t>
            </a:r>
            <a:r>
              <a:rPr lang="pt-BR" sz="1400" dirty="0">
                <a:solidFill>
                  <a:srgbClr val="434343"/>
                </a:solidFill>
                <a:latin typeface="Open Sans" panose="020B0604020202020204" charset="0"/>
                <a:ea typeface="Open Sans" panose="020B0604020202020204" charset="0"/>
                <a:cs typeface="Open Sans" panose="020B0604020202020204" charset="0"/>
              </a:rPr>
              <a:t>.</a:t>
            </a:r>
          </a:p>
        </p:txBody>
      </p:sp>
      <p:sp>
        <p:nvSpPr>
          <p:cNvPr id="13" name="Retângulo 12">
            <a:extLst>
              <a:ext uri="{FF2B5EF4-FFF2-40B4-BE49-F238E27FC236}">
                <a16:creationId xmlns:a16="http://schemas.microsoft.com/office/drawing/2014/main" id="{07B555BA-9749-4543-8AD9-40F8C2E39C83}"/>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6014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1"/>
            <a:ext cx="7200000" cy="5101397"/>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o desenvolvimento deste projeto, é necessário um </a:t>
            </a:r>
            <a:r>
              <a:rPr lang="pt-BR" sz="1400" b="1" dirty="0">
                <a:solidFill>
                  <a:srgbClr val="434343"/>
                </a:solidFill>
                <a:latin typeface="Open Sans" panose="020B0604020202020204" charset="0"/>
                <a:ea typeface="Open Sans" panose="020B0604020202020204" charset="0"/>
                <a:cs typeface="Open Sans" panose="020B0604020202020204" charset="0"/>
              </a:rPr>
              <a:t>período significativo</a:t>
            </a:r>
            <a:r>
              <a:rPr lang="pt-BR" sz="1400" dirty="0">
                <a:solidFill>
                  <a:srgbClr val="434343"/>
                </a:solidFill>
                <a:latin typeface="Open Sans" panose="020B0604020202020204" charset="0"/>
                <a:ea typeface="Open Sans" panose="020B0604020202020204" charset="0"/>
                <a:cs typeface="Open Sans" panose="020B0604020202020204" charset="0"/>
              </a:rPr>
              <a:t> de dados. Contudo, </a:t>
            </a:r>
            <a:r>
              <a:rPr lang="pt-BR" sz="1400" b="1" dirty="0">
                <a:solidFill>
                  <a:srgbClr val="434343"/>
                </a:solidFill>
                <a:latin typeface="Open Sans" panose="020B0604020202020204" charset="0"/>
                <a:ea typeface="Open Sans" panose="020B0604020202020204" charset="0"/>
                <a:cs typeface="Open Sans" panose="020B0604020202020204" charset="0"/>
              </a:rPr>
              <a:t>datas exageradamente distantes possuem pouca influência no cenário atual</a:t>
            </a:r>
            <a:r>
              <a:rPr lang="pt-BR" sz="1400" dirty="0">
                <a:solidFill>
                  <a:srgbClr val="434343"/>
                </a:solidFill>
                <a:latin typeface="Open Sans" panose="020B0604020202020204" charset="0"/>
                <a:ea typeface="Open Sans" panose="020B0604020202020204" charset="0"/>
                <a:cs typeface="Open Sans" panose="020B0604020202020204" charset="0"/>
              </a:rPr>
              <a:t>. E a influência que possuem, estão representadas, em grande parte, em dados relativamente mais recentes. Sendo assim, a fim de se obter volume suficiente para treinar, validar e testar os modelos, serão extraídos dados </a:t>
            </a:r>
            <a:r>
              <a:rPr lang="pt-BR" sz="1400" b="1" dirty="0">
                <a:solidFill>
                  <a:srgbClr val="434343"/>
                </a:solidFill>
                <a:latin typeface="Open Sans" panose="020B0604020202020204" charset="0"/>
                <a:ea typeface="Open Sans" panose="020B0604020202020204" charset="0"/>
                <a:cs typeface="Open Sans" panose="020B0604020202020204" charset="0"/>
              </a:rPr>
              <a:t>a partir de 01/01/2010</a:t>
            </a:r>
            <a:r>
              <a:rPr lang="pt-BR" sz="1400" dirty="0">
                <a:solidFill>
                  <a:srgbClr val="434343"/>
                </a:solidFill>
                <a:latin typeface="Open Sans" panose="020B0604020202020204" charset="0"/>
                <a:ea typeface="Open Sans" panose="020B0604020202020204" charset="0"/>
                <a:cs typeface="Open Sans" panose="020B0604020202020204" charset="0"/>
              </a:rPr>
              <a:t>.</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A base de dados principal é composta pelas colunas:</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Date</a:t>
            </a:r>
            <a:r>
              <a:rPr lang="pt-BR" sz="1400" dirty="0">
                <a:solidFill>
                  <a:srgbClr val="434343"/>
                </a:solidFill>
                <a:latin typeface="Open Sans" panose="020B0604020202020204" charset="0"/>
                <a:ea typeface="Open Sans" panose="020B0604020202020204" charset="0"/>
                <a:cs typeface="Open Sans" panose="020B0604020202020204" charset="0"/>
              </a:rPr>
              <a:t>	 - Data da negociação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Open</a:t>
            </a:r>
            <a:r>
              <a:rPr lang="pt-BR" sz="1400" dirty="0">
                <a:solidFill>
                  <a:srgbClr val="434343"/>
                </a:solidFill>
                <a:latin typeface="Open Sans" panose="020B0604020202020204" charset="0"/>
                <a:ea typeface="Open Sans" panose="020B0604020202020204" charset="0"/>
                <a:cs typeface="Open Sans" panose="020B0604020202020204" charset="0"/>
              </a:rPr>
              <a:t>	 - Preço de abertura</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High</a:t>
            </a:r>
            <a:r>
              <a:rPr lang="pt-BR" sz="1400" dirty="0">
                <a:solidFill>
                  <a:srgbClr val="434343"/>
                </a:solidFill>
                <a:latin typeface="Open Sans" panose="020B0604020202020204" charset="0"/>
                <a:ea typeface="Open Sans" panose="020B0604020202020204" charset="0"/>
                <a:cs typeface="Open Sans" panose="020B0604020202020204" charset="0"/>
              </a:rPr>
              <a:t>	 - Maior preço atingido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Low</a:t>
            </a:r>
            <a:r>
              <a:rPr lang="pt-BR" sz="1400" dirty="0">
                <a:solidFill>
                  <a:srgbClr val="434343"/>
                </a:solidFill>
                <a:latin typeface="Open Sans" panose="020B0604020202020204" charset="0"/>
                <a:ea typeface="Open Sans" panose="020B0604020202020204" charset="0"/>
                <a:cs typeface="Open Sans" panose="020B0604020202020204" charset="0"/>
              </a:rPr>
              <a:t>	 - Menor preço atingido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Close</a:t>
            </a:r>
            <a:r>
              <a:rPr lang="pt-BR" sz="1400" dirty="0">
                <a:solidFill>
                  <a:srgbClr val="434343"/>
                </a:solidFill>
                <a:latin typeface="Open Sans" panose="020B0604020202020204" charset="0"/>
                <a:ea typeface="Open Sans" panose="020B0604020202020204" charset="0"/>
                <a:cs typeface="Open Sans" panose="020B0604020202020204" charset="0"/>
              </a:rPr>
              <a:t>	 - Preço de fechamento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Volume</a:t>
            </a:r>
            <a:r>
              <a:rPr lang="pt-BR" sz="1400" dirty="0">
                <a:solidFill>
                  <a:srgbClr val="434343"/>
                </a:solidFill>
                <a:latin typeface="Open Sans" panose="020B0604020202020204" charset="0"/>
                <a:ea typeface="Open Sans" panose="020B0604020202020204" charset="0"/>
                <a:cs typeface="Open Sans" panose="020B0604020202020204" charset="0"/>
              </a:rPr>
              <a:t> 	 - Volume negociado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Ticker</a:t>
            </a:r>
            <a:r>
              <a:rPr lang="pt-BR" sz="1400" dirty="0">
                <a:solidFill>
                  <a:srgbClr val="434343"/>
                </a:solidFill>
                <a:latin typeface="Open Sans" panose="020B0604020202020204" charset="0"/>
                <a:ea typeface="Open Sans" panose="020B0604020202020204" charset="0"/>
                <a:cs typeface="Open Sans" panose="020B0604020202020204" charset="0"/>
              </a:rPr>
              <a:t> 	 - Código da empresa</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Quantidade de ações listadas na B3: 	   328</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Quantidade de dias no período considerado:  2.569</a:t>
            </a:r>
          </a:p>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Quantidade máxima* de registros:  	   842.632</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050" dirty="0">
                <a:solidFill>
                  <a:srgbClr val="434343"/>
                </a:solidFill>
                <a:latin typeface="Open Sans" panose="020B0604020202020204" charset="0"/>
                <a:ea typeface="Open Sans" panose="020B0604020202020204" charset="0"/>
                <a:cs typeface="Open Sans" panose="020B0604020202020204" charset="0"/>
              </a:rPr>
              <a:t>*Como é possível que nem todas as ações listadas na bolsa de valores possuam capital aberto desde o início do período considerado, esta é a quantidade máxima possível de registros que a base geral pode ter, mas não necessariamente a quantidade real.</a:t>
            </a:r>
          </a:p>
        </p:txBody>
      </p:sp>
      <p:sp>
        <p:nvSpPr>
          <p:cNvPr id="18" name="Retângulo 17">
            <a:extLst>
              <a:ext uri="{FF2B5EF4-FFF2-40B4-BE49-F238E27FC236}">
                <a16:creationId xmlns:a16="http://schemas.microsoft.com/office/drawing/2014/main" id="{86AE9CBD-FF80-426D-9872-FB06FD4208F6}"/>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Title Placeholder 1">
            <a:extLst>
              <a:ext uri="{FF2B5EF4-FFF2-40B4-BE49-F238E27FC236}">
                <a16:creationId xmlns:a16="http://schemas.microsoft.com/office/drawing/2014/main" id="{E6DB232C-F4C9-44C6-A9B5-B1A5EDA3198B}"/>
              </a:ext>
            </a:extLst>
          </p:cNvPr>
          <p:cNvSpPr txBox="1">
            <a:spLocks/>
          </p:cNvSpPr>
          <p:nvPr/>
        </p:nvSpPr>
        <p:spPr>
          <a:xfrm>
            <a:off x="4208611" y="179403"/>
            <a:ext cx="334574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a:t>
            </a:r>
          </a:p>
        </p:txBody>
      </p:sp>
      <p:sp>
        <p:nvSpPr>
          <p:cNvPr id="21" name="Retângulo 20">
            <a:extLst>
              <a:ext uri="{FF2B5EF4-FFF2-40B4-BE49-F238E27FC236}">
                <a16:creationId xmlns:a16="http://schemas.microsoft.com/office/drawing/2014/main" id="{D471D0DE-61D3-4BE0-A301-1C4257B3F653}"/>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descr="Uma imagem contendo olhando, espelho, preto, branco&#10;&#10;Descrição gerada automaticamente">
            <a:extLst>
              <a:ext uri="{FF2B5EF4-FFF2-40B4-BE49-F238E27FC236}">
                <a16:creationId xmlns:a16="http://schemas.microsoft.com/office/drawing/2014/main" id="{C05CD970-3D12-4706-9B51-30E238768366}"/>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Tree>
    <p:extLst>
      <p:ext uri="{BB962C8B-B14F-4D97-AF65-F5344CB8AC3E}">
        <p14:creationId xmlns:p14="http://schemas.microsoft.com/office/powerpoint/2010/main" val="2470940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0"/>
            <a:ext cx="7200000" cy="2893100"/>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Observações:</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1. A base descrita anteriormente é a </a:t>
            </a:r>
            <a:r>
              <a:rPr lang="pt-BR" sz="1400" b="1" dirty="0">
                <a:solidFill>
                  <a:srgbClr val="434343"/>
                </a:solidFill>
                <a:latin typeface="Open Sans" panose="020B0604020202020204" charset="0"/>
                <a:ea typeface="Open Sans" panose="020B0604020202020204" charset="0"/>
                <a:cs typeface="Open Sans" panose="020B0604020202020204" charset="0"/>
              </a:rPr>
              <a:t>base principal</a:t>
            </a:r>
            <a:r>
              <a:rPr lang="pt-BR" sz="1400" dirty="0">
                <a:solidFill>
                  <a:srgbClr val="434343"/>
                </a:solidFill>
                <a:latin typeface="Open Sans" panose="020B0604020202020204" charset="0"/>
                <a:ea typeface="Open Sans" panose="020B0604020202020204" charset="0"/>
                <a:cs typeface="Open Sans" panose="020B0604020202020204" charset="0"/>
              </a:rPr>
              <a:t>. Contudo, ao longo do desenvolvimento do trabalho, é possível que mais bases de dados sejam extraídas a fim de </a:t>
            </a:r>
            <a:r>
              <a:rPr lang="pt-BR" sz="1400" b="1" dirty="0">
                <a:solidFill>
                  <a:srgbClr val="434343"/>
                </a:solidFill>
                <a:latin typeface="Open Sans" panose="020B0604020202020204" charset="0"/>
                <a:ea typeface="Open Sans" panose="020B0604020202020204" charset="0"/>
                <a:cs typeface="Open Sans" panose="020B0604020202020204" charset="0"/>
              </a:rPr>
              <a:t>agregar valor </a:t>
            </a:r>
            <a:r>
              <a:rPr lang="pt-BR" sz="1400" dirty="0">
                <a:solidFill>
                  <a:srgbClr val="434343"/>
                </a:solidFill>
                <a:latin typeface="Open Sans" panose="020B0604020202020204" charset="0"/>
                <a:ea typeface="Open Sans" panose="020B0604020202020204" charset="0"/>
                <a:cs typeface="Open Sans" panose="020B0604020202020204" charset="0"/>
              </a:rPr>
              <a:t>ao projeto, como por exemplo: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dados históricos fundamentalistas das empresas</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dados históricos de distribuição de dividendos e JCP</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indicadores macroeconômicos históricos (ex: Selic, IPCA, dólar, etc.)</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2. Também é possível, para efeito de simplificação do trabalho e possibilidade de </a:t>
            </a:r>
            <a:r>
              <a:rPr lang="pt-BR" sz="1400" b="1" dirty="0">
                <a:solidFill>
                  <a:srgbClr val="434343"/>
                </a:solidFill>
                <a:latin typeface="Open Sans" panose="020B0604020202020204" charset="0"/>
                <a:ea typeface="Open Sans" panose="020B0604020202020204" charset="0"/>
                <a:cs typeface="Open Sans" panose="020B0604020202020204" charset="0"/>
              </a:rPr>
              <a:t>processamento e armazenamento</a:t>
            </a:r>
            <a:r>
              <a:rPr lang="pt-BR" sz="1400" dirty="0">
                <a:solidFill>
                  <a:srgbClr val="434343"/>
                </a:solidFill>
                <a:latin typeface="Open Sans" panose="020B0604020202020204" charset="0"/>
                <a:ea typeface="Open Sans" panose="020B0604020202020204" charset="0"/>
                <a:cs typeface="Open Sans" panose="020B0604020202020204" charset="0"/>
              </a:rPr>
              <a:t> em computador tradicional, que se limite a quantidade de ações analisadas de acordo com algum critério.</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08611" y="179403"/>
            <a:ext cx="334574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a:t>
            </a: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Tree>
    <p:extLst>
      <p:ext uri="{BB962C8B-B14F-4D97-AF65-F5344CB8AC3E}">
        <p14:creationId xmlns:p14="http://schemas.microsoft.com/office/powerpoint/2010/main" val="459858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Imagem 20" descr="Computador ligado sobre uma mesa de madeira&#10;&#10;Descrição gerada automaticamente">
            <a:extLst>
              <a:ext uri="{FF2B5EF4-FFF2-40B4-BE49-F238E27FC236}">
                <a16:creationId xmlns:a16="http://schemas.microsoft.com/office/drawing/2014/main" id="{1306DCBA-FB67-4B66-A5AA-BD70C783D04F}"/>
              </a:ext>
            </a:extLst>
          </p:cNvPr>
          <p:cNvPicPr>
            <a:picLocks noChangeAspect="1"/>
          </p:cNvPicPr>
          <p:nvPr/>
        </p:nvPicPr>
        <p:blipFill rotWithShape="1">
          <a:blip r:embed="rId3">
            <a:extLst>
              <a:ext uri="{28A0092B-C50C-407E-A947-70E740481C1C}">
                <a14:useLocalDpi xmlns:a14="http://schemas.microsoft.com/office/drawing/2010/main" val="0"/>
              </a:ext>
            </a:extLst>
          </a:blip>
          <a:srcRect l="993" t="463" r="20503" b="2290"/>
          <a:stretch/>
        </p:blipFill>
        <p:spPr>
          <a:xfrm>
            <a:off x="4001254" y="27970"/>
            <a:ext cx="8190746" cy="6830030"/>
          </a:xfrm>
          <a:prstGeom prst="rect">
            <a:avLst/>
          </a:prstGeom>
        </p:spPr>
      </p:pic>
      <p:grpSp>
        <p:nvGrpSpPr>
          <p:cNvPr id="56" name="Google Shape;56;p13"/>
          <p:cNvGrpSpPr/>
          <p:nvPr/>
        </p:nvGrpSpPr>
        <p:grpSpPr>
          <a:xfrm>
            <a:off x="-3245626"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grpSp>
        <p:nvGrpSpPr>
          <p:cNvPr id="16" name="Agrupar 15">
            <a:extLst>
              <a:ext uri="{FF2B5EF4-FFF2-40B4-BE49-F238E27FC236}">
                <a16:creationId xmlns:a16="http://schemas.microsoft.com/office/drawing/2014/main" id="{9684D99A-72DF-4D5F-8D9A-5736DBDA7732}"/>
              </a:ext>
            </a:extLst>
          </p:cNvPr>
          <p:cNvGrpSpPr/>
          <p:nvPr/>
        </p:nvGrpSpPr>
        <p:grpSpPr>
          <a:xfrm>
            <a:off x="0"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799046"/>
            <a:ext cx="5769507" cy="1259228"/>
          </a:xfrm>
          <a:prstGeom prst="rect">
            <a:avLst/>
          </a:prstGeom>
          <a:noFill/>
          <a:ln>
            <a:noFill/>
          </a:ln>
        </p:spPr>
        <p:txBody>
          <a:bodyPr spcFirstLastPara="1" wrap="square" lIns="121900" tIns="121900" rIns="121900" bIns="121900" anchor="ctr"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a:t>Séries Temporais aplicadas ao</a:t>
            </a:r>
            <a:br>
              <a:rPr lang="en-US" sz="2400" dirty="0"/>
            </a:br>
            <a:r>
              <a:rPr lang="en-US" sz="2400" dirty="0"/>
              <a:t>Mercado Financeiro</a:t>
            </a:r>
          </a:p>
          <a:p>
            <a:r>
              <a:rPr lang="en-US" sz="1600" b="0" i="1" dirty="0">
                <a:solidFill>
                  <a:schemeClr val="bg1"/>
                </a:solidFill>
              </a:rPr>
              <a:t>Modelo preditivo de preços das ações da B3</a:t>
            </a:r>
            <a:endParaRPr lang="da-DK" sz="1100" b="0" i="1"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3328" y="6041012"/>
            <a:ext cx="1907374" cy="366795"/>
          </a:xfrm>
          <a:prstGeom prst="roundRect">
            <a:avLst/>
          </a:prstGeom>
        </p:spPr>
      </p:pic>
      <p:sp>
        <p:nvSpPr>
          <p:cNvPr id="64" name="Google Shape;64;p13"/>
          <p:cNvSpPr txBox="1"/>
          <p:nvPr/>
        </p:nvSpPr>
        <p:spPr>
          <a:xfrm>
            <a:off x="403093" y="5215433"/>
            <a:ext cx="1537896" cy="50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pt-BR" sz="1200" kern="0" dirty="0">
                <a:solidFill>
                  <a:schemeClr val="bg1"/>
                </a:solidFill>
                <a:latin typeface="Open Sans"/>
                <a:ea typeface="Open Sans"/>
                <a:cs typeface="Open Sans"/>
                <a:sym typeface="Open Sans"/>
              </a:rPr>
              <a:t>29/05/2020</a:t>
            </a:r>
            <a:endParaRPr kern="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811223792"/>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12534</TotalTime>
  <Words>841</Words>
  <Application>Microsoft Office PowerPoint</Application>
  <PresentationFormat>Widescreen</PresentationFormat>
  <Paragraphs>77</Paragraphs>
  <Slides>8</Slides>
  <Notes>2</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8</vt:i4>
      </vt:variant>
    </vt:vector>
  </HeadingPairs>
  <TitlesOfParts>
    <vt:vector size="15" baseType="lpstr">
      <vt:lpstr>Arial</vt:lpstr>
      <vt:lpstr>Calibri</vt:lpstr>
      <vt:lpstr>Calibri Light</vt:lpstr>
      <vt:lpstr>Open Sans</vt:lpstr>
      <vt:lpstr>Wingdings</vt:lpstr>
      <vt:lpstr>1_Tema do Office</vt:lpstr>
      <vt:lpstr>2_Tema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Caique Filipini</cp:lastModifiedBy>
  <cp:revision>473</cp:revision>
  <dcterms:created xsi:type="dcterms:W3CDTF">2020-04-08T18:00:12Z</dcterms:created>
  <dcterms:modified xsi:type="dcterms:W3CDTF">2020-05-29T12:49:30Z</dcterms:modified>
</cp:coreProperties>
</file>